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3" r:id="rId4"/>
    <p:sldId id="265" r:id="rId5"/>
    <p:sldId id="259" r:id="rId6"/>
    <p:sldId id="266" r:id="rId7"/>
    <p:sldId id="25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2"/>
  </p:normalViewPr>
  <p:slideViewPr>
    <p:cSldViewPr snapToGrid="0" snapToObjects="1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7D14-6B8E-7A41-9267-6ED7F6330FC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8353-F242-E44F-A91B-8ED61E50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0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7D14-6B8E-7A41-9267-6ED7F6330FC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8353-F242-E44F-A91B-8ED61E50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7D14-6B8E-7A41-9267-6ED7F6330FC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8353-F242-E44F-A91B-8ED61E50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9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A8786-32C6-4D5D-BF77-A759CBE6F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36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7D14-6B8E-7A41-9267-6ED7F6330FC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8353-F242-E44F-A91B-8ED61E50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1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7D14-6B8E-7A41-9267-6ED7F6330FC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8353-F242-E44F-A91B-8ED61E50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1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7D14-6B8E-7A41-9267-6ED7F6330FC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8353-F242-E44F-A91B-8ED61E50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7D14-6B8E-7A41-9267-6ED7F6330FC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8353-F242-E44F-A91B-8ED61E50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7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7D14-6B8E-7A41-9267-6ED7F6330FC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8353-F242-E44F-A91B-8ED61E50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7D14-6B8E-7A41-9267-6ED7F6330FC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8353-F242-E44F-A91B-8ED61E50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5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7D14-6B8E-7A41-9267-6ED7F6330FC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8353-F242-E44F-A91B-8ED61E50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0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7D14-6B8E-7A41-9267-6ED7F6330FC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8353-F242-E44F-A91B-8ED61E50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5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87D14-6B8E-7A41-9267-6ED7F6330FC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48353-F242-E44F-A91B-8ED61E50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62000" y="5159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/>
              <a:t>Gravitational Force and Weight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855259" y="1143000"/>
            <a:ext cx="82296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b="1" dirty="0"/>
              <a:t>   </a:t>
            </a:r>
            <a:r>
              <a:rPr lang="en-US" altLang="en-US" sz="2400" b="1" dirty="0" smtClean="0"/>
              <a:t>Gravitational </a:t>
            </a:r>
            <a:r>
              <a:rPr lang="en-US" altLang="en-US" sz="2400" b="1" dirty="0"/>
              <a:t>force</a:t>
            </a:r>
            <a:r>
              <a:rPr lang="en-US" altLang="en-US" sz="2400" dirty="0"/>
              <a:t> is the force that the Earth exerts on any object. It is directed toward the center of the Earth.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400" dirty="0"/>
              <a:t>	The magnitude of the gravitational force is equal to the product of mass and acceleration due to gravity. </a:t>
            </a:r>
          </a:p>
          <a:p>
            <a:pPr eaLnBrk="1" hangingPunct="1">
              <a:buFont typeface="Arial" charset="0"/>
              <a:buNone/>
            </a:pPr>
            <a:endParaRPr lang="en-US" altLang="en-US" dirty="0"/>
          </a:p>
        </p:txBody>
      </p:sp>
      <p:pic>
        <p:nvPicPr>
          <p:cNvPr id="6148" name="Picture 5" descr="http://edugen.wiley.com/edugen/courses/crs1650/art/math/halliday8019c05/math0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283" y="3048000"/>
            <a:ext cx="266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3204883" y="4800601"/>
            <a:ext cx="7315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The </a:t>
            </a:r>
            <a:r>
              <a:rPr lang="en-US" altLang="en-US" sz="2000" b="1" dirty="0"/>
              <a:t>weight</a:t>
            </a:r>
            <a:r>
              <a:rPr lang="en-US" altLang="en-US" sz="2000" dirty="0"/>
              <a:t> </a:t>
            </a:r>
            <a:r>
              <a:rPr lang="en-US" altLang="en-US" sz="2000" i="1" dirty="0"/>
              <a:t>W</a:t>
            </a:r>
            <a:r>
              <a:rPr lang="en-US" altLang="en-US" sz="2000" dirty="0"/>
              <a:t> of a body is equal to the magnitude of the gravitational force on the body. A body’s weight is related to the body’s mass by, </a:t>
            </a:r>
          </a:p>
        </p:txBody>
      </p:sp>
      <p:pic>
        <p:nvPicPr>
          <p:cNvPr id="6150" name="Picture 11" descr="http://edugen.wiley.com/edugen/courses/crs1650/art/math/halliday8019c05/math17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198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3204883" y="3886200"/>
            <a:ext cx="754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The </a:t>
            </a:r>
            <a:r>
              <a:rPr lang="en-US" altLang="en-US" sz="2000" b="1" dirty="0"/>
              <a:t>weight</a:t>
            </a:r>
            <a:r>
              <a:rPr lang="en-US" altLang="en-US" sz="2000" dirty="0"/>
              <a:t> </a:t>
            </a:r>
            <a:r>
              <a:rPr lang="en-US" altLang="en-US" sz="2000" i="1" dirty="0"/>
              <a:t>W</a:t>
            </a:r>
            <a:r>
              <a:rPr lang="en-US" altLang="en-US" sz="2000" dirty="0"/>
              <a:t> of a body is the magnitude of the net force required to prevent the body from falling freely, as measured by someone on the ground.</a:t>
            </a:r>
          </a:p>
        </p:txBody>
      </p:sp>
      <p:pic>
        <p:nvPicPr>
          <p:cNvPr id="9" name="Picture 8" descr="http://images.flatworldknowledge.com/campbell/campbell-fig04_01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8" y="2211481"/>
            <a:ext cx="2886075" cy="192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9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9" grpId="0" build="p"/>
      <p:bldP spid="61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Unification of Fundamental Forces</a:t>
            </a:r>
          </a:p>
        </p:txBody>
      </p:sp>
      <p:pic>
        <p:nvPicPr>
          <p:cNvPr id="5123" name="Picture 5" descr="smbrk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4800" y="2057400"/>
            <a:ext cx="7289800" cy="4624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Force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66" y="3250266"/>
            <a:ext cx="4095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10" y="2621616"/>
            <a:ext cx="4029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1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65" y="15501"/>
            <a:ext cx="10515600" cy="1325563"/>
          </a:xfrm>
        </p:spPr>
        <p:txBody>
          <a:bodyPr/>
          <a:lstStyle/>
          <a:p>
            <a:r>
              <a:rPr lang="en-US" dirty="0" smtClean="0"/>
              <a:t>Tension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58564" y="1585352"/>
            <a:ext cx="988381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This </a:t>
            </a:r>
            <a:r>
              <a:rPr lang="en-US" dirty="0"/>
              <a:t>is the force exerted by a rope or a cable attached to an object.  Tension has the following characteristics:    				   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It is always directed along the rope.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It is always pulling the object.</a:t>
            </a:r>
          </a:p>
          <a:p>
            <a:pPr>
              <a:defRPr/>
            </a:pPr>
            <a:r>
              <a:rPr lang="en-US" dirty="0"/>
              <a:t>3.  It has the same value along the </a:t>
            </a:r>
            <a:r>
              <a:rPr lang="en-US" dirty="0" smtClean="0"/>
              <a:t>rope.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following assumptions are made:                                                               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dirty="0"/>
              <a:t>The rope has negligible mass compared to the mass of the object it pulls.   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dirty="0"/>
              <a:t>The rope does not stretch.</a:t>
            </a:r>
          </a:p>
          <a:p>
            <a:pPr>
              <a:defRPr/>
            </a:pPr>
            <a:r>
              <a:rPr lang="en-US" dirty="0"/>
              <a:t>If a pulley is </a:t>
            </a:r>
            <a:r>
              <a:rPr lang="en-US" dirty="0" smtClean="0"/>
              <a:t>used, we </a:t>
            </a:r>
            <a:r>
              <a:rPr lang="en-US" dirty="0"/>
              <a:t>assume that the pulley is massless and frictionless.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21" y="0"/>
            <a:ext cx="2476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22" y="4447674"/>
            <a:ext cx="22479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388" y="4038600"/>
            <a:ext cx="15144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5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0"/>
            <a:ext cx="10363200" cy="1143000"/>
          </a:xfrm>
        </p:spPr>
        <p:txBody>
          <a:bodyPr/>
          <a:lstStyle/>
          <a:p>
            <a:pPr eaLnBrk="1" hangingPunct="1"/>
            <a:r>
              <a:rPr lang="en-US" smtClean="0"/>
              <a:t>Motion of Connected Objects</a:t>
            </a:r>
          </a:p>
        </p:txBody>
      </p:sp>
      <p:pic>
        <p:nvPicPr>
          <p:cNvPr id="15363" name="Picture 4" descr="c:\Documents and Settings\Mike O'Hanlon\Desktop\griffth\chapt04\art_library\color_art_library\04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1219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743200" y="1066801"/>
            <a:ext cx="19579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1</a:t>
            </a:r>
            <a:r>
              <a:rPr lang="en-US"/>
              <a:t>= 10 kg</a:t>
            </a:r>
          </a:p>
          <a:p>
            <a:r>
              <a:rPr lang="en-US"/>
              <a:t>m</a:t>
            </a:r>
            <a:r>
              <a:rPr lang="en-US" baseline="-25000"/>
              <a:t>2</a:t>
            </a:r>
            <a:r>
              <a:rPr lang="en-US"/>
              <a:t>= 8 kg 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04800" y="3810001"/>
            <a:ext cx="782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</a:pPr>
            <a:r>
              <a:rPr lang="en-US"/>
              <a:t>What is the acceleration of the two carts?</a:t>
            </a:r>
          </a:p>
          <a:p>
            <a:pPr marL="457200" indent="-457200">
              <a:buFontTx/>
              <a:buAutoNum type="alphaLcPeriod"/>
            </a:pPr>
            <a:r>
              <a:rPr lang="en-US"/>
              <a:t>What is the net force acting on each cart?</a:t>
            </a:r>
          </a:p>
        </p:txBody>
      </p:sp>
    </p:spTree>
    <p:extLst>
      <p:ext uri="{BB962C8B-B14F-4D97-AF65-F5344CB8AC3E}">
        <p14:creationId xmlns:p14="http://schemas.microsoft.com/office/powerpoint/2010/main" val="34194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Atwood Machine</a:t>
            </a:r>
            <a:endParaRPr lang="en-US" dirty="0"/>
          </a:p>
        </p:txBody>
      </p:sp>
      <p:pic>
        <p:nvPicPr>
          <p:cNvPr id="3074" name="Picture 2" descr="no title provi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2" y="2239962"/>
            <a:ext cx="3048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6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18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Force exerted on tooth by braces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174812" y="1259175"/>
            <a:ext cx="11066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33. What force is exerted on the tooth in Figure 4.38 if the tension in the wire is 25.0 N?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676" y="2151531"/>
            <a:ext cx="4425677" cy="354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2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Problem 42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0" y="100003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0¢Z^ˇ" charset="0"/>
              </a:rPr>
              <a:t>42. A 76.0-kg person is being pulled away from a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0¢Z^ˇ" charset="0"/>
              </a:rPr>
              <a:t>burning building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0¢Z^ˇ" charset="0"/>
              </a:rPr>
              <a:t>as shown in </a:t>
            </a:r>
            <a:r>
              <a:rPr lang="en-US" sz="2400" b="0" i="0" u="none" strike="noStrike" baseline="0" dirty="0" smtClean="0">
                <a:solidFill>
                  <a:srgbClr val="A16A19"/>
                </a:solidFill>
                <a:latin typeface="0¢Z^ˇ" charset="0"/>
              </a:rPr>
              <a:t>Figure 4.41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0¢Z^ˇ" charset="0"/>
              </a:rPr>
              <a:t>. Calculate the tension in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0¢Z^ˇ" charset="0"/>
              </a:rPr>
              <a:t>the two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0¢Z^ˇ" charset="0"/>
              </a:rPr>
              <a:t>ropes if the person is momentarily motionless.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914" y="325136"/>
            <a:ext cx="53848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4.8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r>
              <a:rPr lang="en-US" altLang="en-US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Types of Forces: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914400" y="990600"/>
            <a:ext cx="10668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In nature there are two general types of forces, fundamental and non-fundamental.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Fundamental forces:</a:t>
            </a:r>
          </a:p>
          <a:p>
            <a:pPr lvl="1" eaLnBrk="1" hangingPunct="1">
              <a:buFontTx/>
              <a:buChar char="•"/>
            </a:pPr>
            <a:r>
              <a:rPr lang="en-US" altLang="en-US" dirty="0"/>
              <a:t>Gravitational force</a:t>
            </a:r>
          </a:p>
          <a:p>
            <a:pPr lvl="1" eaLnBrk="1" hangingPunct="1">
              <a:buFontTx/>
              <a:buChar char="•"/>
            </a:pPr>
            <a:r>
              <a:rPr lang="en-US" altLang="en-US" dirty="0"/>
              <a:t>Strong nuclear force</a:t>
            </a:r>
          </a:p>
          <a:p>
            <a:pPr lvl="1" eaLnBrk="1" hangingPunct="1">
              <a:buFontTx/>
              <a:buChar char="•"/>
            </a:pPr>
            <a:r>
              <a:rPr lang="en-US" altLang="en-US" dirty="0"/>
              <a:t>Weak nuclear force-----|</a:t>
            </a:r>
          </a:p>
          <a:p>
            <a:pPr lvl="1" eaLnBrk="1" hangingPunct="1">
              <a:buFontTx/>
              <a:buChar char="•"/>
            </a:pPr>
            <a:r>
              <a:rPr lang="en-US" altLang="en-US" dirty="0"/>
              <a:t>Electromagnetic force-</a:t>
            </a:r>
            <a:r>
              <a:rPr lang="en-US" altLang="en-US" dirty="0" smtClean="0"/>
              <a:t>-!—The last two are unified….Electroweak </a:t>
            </a:r>
            <a:r>
              <a:rPr lang="en-US" altLang="en-US" dirty="0"/>
              <a:t>force</a:t>
            </a:r>
          </a:p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Non-fundamental forces: </a:t>
            </a:r>
          </a:p>
          <a:p>
            <a:r>
              <a:rPr lang="en-US" altLang="en-US" dirty="0"/>
              <a:t>	Pushing, Pulling, Kicking, Grabbing, </a:t>
            </a:r>
            <a:r>
              <a:rPr lang="en-US" altLang="en-US" dirty="0" err="1"/>
              <a:t>etc</a:t>
            </a:r>
            <a:r>
              <a:rPr lang="en-US" altLang="en-US" dirty="0"/>
              <a:t>….</a:t>
            </a:r>
          </a:p>
          <a:p>
            <a:r>
              <a:rPr lang="en-US" altLang="en-US" dirty="0"/>
              <a:t>		These are related to the electromagnetic force. </a:t>
            </a:r>
            <a:r>
              <a:rPr lang="en-US" altLang="en-US" dirty="0" smtClean="0"/>
              <a:t>They </a:t>
            </a:r>
            <a:r>
              <a:rPr lang="en-US" altLang="en-US" dirty="0"/>
              <a:t>arise from the </a:t>
            </a:r>
            <a:r>
              <a:rPr lang="en-US" altLang="en-US" dirty="0" smtClean="0"/>
              <a:t>			interactions </a:t>
            </a:r>
            <a:r>
              <a:rPr lang="en-US" altLang="en-US" dirty="0"/>
              <a:t>between the </a:t>
            </a:r>
            <a:r>
              <a:rPr lang="en-US" altLang="en-US" dirty="0" smtClean="0"/>
              <a:t>electrically </a:t>
            </a:r>
            <a:r>
              <a:rPr lang="en-US" altLang="en-US" dirty="0"/>
              <a:t>charged particles that comprise 		</a:t>
            </a:r>
            <a:r>
              <a:rPr lang="en-US" altLang="en-US" dirty="0" smtClean="0"/>
              <a:t>atoms </a:t>
            </a:r>
            <a:r>
              <a:rPr lang="en-US" altLang="en-US" dirty="0"/>
              <a:t>and molecules.</a:t>
            </a:r>
          </a:p>
        </p:txBody>
      </p:sp>
      <p:pic>
        <p:nvPicPr>
          <p:cNvPr id="3076" name="Picture 6" descr="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17" y="2881313"/>
            <a:ext cx="3048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17" y="3246438"/>
            <a:ext cx="3048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17" y="3611563"/>
            <a:ext cx="3048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5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Fundamental (Basic) </a:t>
            </a:r>
            <a:r>
              <a:rPr lang="en-US" altLang="en-US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Forces</a:t>
            </a:r>
          </a:p>
        </p:txBody>
      </p:sp>
      <p:pic>
        <p:nvPicPr>
          <p:cNvPr id="4099" name="Picture 4" descr="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17" y="2881313"/>
            <a:ext cx="3048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17" y="3246438"/>
            <a:ext cx="3048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17" y="3611563"/>
            <a:ext cx="3048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1442" name="Group 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635355"/>
              </p:ext>
            </p:extLst>
          </p:nvPr>
        </p:nvGraphicFramePr>
        <p:xfrm>
          <a:off x="914400" y="1981200"/>
          <a:ext cx="10363199" cy="4310048"/>
        </p:xfrm>
        <a:graphic>
          <a:graphicData uri="http://schemas.openxmlformats.org/drawingml/2006/table">
            <a:tbl>
              <a:tblPr/>
              <a:tblGrid>
                <a:gridCol w="2826327"/>
                <a:gridCol w="2483742"/>
                <a:gridCol w="1798572"/>
                <a:gridCol w="1627279"/>
                <a:gridCol w="1627279"/>
              </a:tblGrid>
              <a:tr h="9448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Fundamental Force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Example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Particles Affected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Relative Strength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Carrier Particle</a:t>
                      </a:r>
                      <a:endParaRPr kumimoji="0" lang="en-US" altLang="en-US" sz="2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8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Strong nuclear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Nucleus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Nuclear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Gluon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Electromagnetic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+, - Charges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Charged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Photon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8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Weak nuclear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Radioactivity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Nuclear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alt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-13</a:t>
                      </a:r>
                      <a:endParaRPr kumimoji="0" lang="en-US" altLang="en-US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Gravitational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Your weight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 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-38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Graviton</a:t>
                      </a:r>
                      <a:endParaRPr kumimoji="0" lang="en-US" altLang="en-US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5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290</Words>
  <Application>Microsoft Office PowerPoint</Application>
  <PresentationFormat>Custom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Gravitational Force and Weight</vt:lpstr>
      <vt:lpstr>Normal Force</vt:lpstr>
      <vt:lpstr>Tension</vt:lpstr>
      <vt:lpstr>Motion of Connected Objects</vt:lpstr>
      <vt:lpstr>Atwood Machine</vt:lpstr>
      <vt:lpstr>Force exerted on tooth by braces</vt:lpstr>
      <vt:lpstr>Problem 42</vt:lpstr>
      <vt:lpstr>4.8 Types of Forces:</vt:lpstr>
      <vt:lpstr>Fundamental (Basic) Forces</vt:lpstr>
      <vt:lpstr>Unification of Fundamental Forces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Ponn Maheswaranathan</dc:creator>
  <cp:lastModifiedBy>Maheswaranathan, Ponn</cp:lastModifiedBy>
  <cp:revision>11</cp:revision>
  <dcterms:created xsi:type="dcterms:W3CDTF">2016-09-21T01:31:23Z</dcterms:created>
  <dcterms:modified xsi:type="dcterms:W3CDTF">2016-09-22T14:44:20Z</dcterms:modified>
</cp:coreProperties>
</file>